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96325" cy="3026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2C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376" y="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725" y="4953466"/>
            <a:ext cx="18186876" cy="10537496"/>
          </a:xfrm>
        </p:spPr>
        <p:txBody>
          <a:bodyPr anchor="b"/>
          <a:lstStyle>
            <a:lvl1pPr algn="ctr">
              <a:defRPr sz="140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4541" y="15897328"/>
            <a:ext cx="16047244" cy="7307583"/>
          </a:xfrm>
        </p:spPr>
        <p:txBody>
          <a:bodyPr/>
          <a:lstStyle>
            <a:lvl1pPr marL="0" indent="0" algn="ctr">
              <a:buNone/>
              <a:defRPr sz="5616"/>
            </a:lvl1pPr>
            <a:lvl2pPr marL="1069802" indent="0" algn="ctr">
              <a:buNone/>
              <a:defRPr sz="4680"/>
            </a:lvl2pPr>
            <a:lvl3pPr marL="2139605" indent="0" algn="ctr">
              <a:buNone/>
              <a:defRPr sz="4212"/>
            </a:lvl3pPr>
            <a:lvl4pPr marL="3209407" indent="0" algn="ctr">
              <a:buNone/>
              <a:defRPr sz="3744"/>
            </a:lvl4pPr>
            <a:lvl5pPr marL="4279209" indent="0" algn="ctr">
              <a:buNone/>
              <a:defRPr sz="3744"/>
            </a:lvl5pPr>
            <a:lvl6pPr marL="5349011" indent="0" algn="ctr">
              <a:buNone/>
              <a:defRPr sz="3744"/>
            </a:lvl6pPr>
            <a:lvl7pPr marL="6418814" indent="0" algn="ctr">
              <a:buNone/>
              <a:defRPr sz="3744"/>
            </a:lvl7pPr>
            <a:lvl8pPr marL="7488616" indent="0" algn="ctr">
              <a:buNone/>
              <a:defRPr sz="3744"/>
            </a:lvl8pPr>
            <a:lvl9pPr marL="8558418" indent="0" algn="ctr">
              <a:buNone/>
              <a:defRPr sz="37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276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70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11746" y="1611452"/>
            <a:ext cx="4613583" cy="25650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998" y="1611452"/>
            <a:ext cx="13573294" cy="256501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34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419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855" y="7545809"/>
            <a:ext cx="18454330" cy="12590343"/>
          </a:xfrm>
        </p:spPr>
        <p:txBody>
          <a:bodyPr anchor="b"/>
          <a:lstStyle>
            <a:lvl1pPr>
              <a:defRPr sz="1403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9855" y="20255262"/>
            <a:ext cx="18454330" cy="6620964"/>
          </a:xfrm>
        </p:spPr>
        <p:txBody>
          <a:bodyPr/>
          <a:lstStyle>
            <a:lvl1pPr marL="0" indent="0">
              <a:buNone/>
              <a:defRPr sz="5616">
                <a:solidFill>
                  <a:schemeClr val="tx1"/>
                </a:solidFill>
              </a:defRPr>
            </a:lvl1pPr>
            <a:lvl2pPr marL="1069802" indent="0">
              <a:buNone/>
              <a:defRPr sz="4680">
                <a:solidFill>
                  <a:schemeClr val="tx1">
                    <a:tint val="75000"/>
                  </a:schemeClr>
                </a:solidFill>
              </a:defRPr>
            </a:lvl2pPr>
            <a:lvl3pPr marL="2139605" indent="0">
              <a:buNone/>
              <a:defRPr sz="4212">
                <a:solidFill>
                  <a:schemeClr val="tx1">
                    <a:tint val="75000"/>
                  </a:schemeClr>
                </a:solidFill>
              </a:defRPr>
            </a:lvl3pPr>
            <a:lvl4pPr marL="3209407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4pPr>
            <a:lvl5pPr marL="4279209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5pPr>
            <a:lvl6pPr marL="5349011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6pPr>
            <a:lvl7pPr marL="6418814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7pPr>
            <a:lvl8pPr marL="7488616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8pPr>
            <a:lvl9pPr marL="8558418" indent="0">
              <a:buNone/>
              <a:defRPr sz="37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57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997" y="8057261"/>
            <a:ext cx="9093438" cy="192043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31890" y="8057261"/>
            <a:ext cx="9093438" cy="1920430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532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1611459"/>
            <a:ext cx="18454330" cy="585027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87" y="7419688"/>
            <a:ext cx="9051647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3787" y="11055963"/>
            <a:ext cx="9051647" cy="162616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31891" y="7419688"/>
            <a:ext cx="9096225" cy="3636275"/>
          </a:xfrm>
        </p:spPr>
        <p:txBody>
          <a:bodyPr anchor="b"/>
          <a:lstStyle>
            <a:lvl1pPr marL="0" indent="0">
              <a:buNone/>
              <a:defRPr sz="5616" b="1"/>
            </a:lvl1pPr>
            <a:lvl2pPr marL="1069802" indent="0">
              <a:buNone/>
              <a:defRPr sz="4680" b="1"/>
            </a:lvl2pPr>
            <a:lvl3pPr marL="2139605" indent="0">
              <a:buNone/>
              <a:defRPr sz="4212" b="1"/>
            </a:lvl3pPr>
            <a:lvl4pPr marL="3209407" indent="0">
              <a:buNone/>
              <a:defRPr sz="3744" b="1"/>
            </a:lvl4pPr>
            <a:lvl5pPr marL="4279209" indent="0">
              <a:buNone/>
              <a:defRPr sz="3744" b="1"/>
            </a:lvl5pPr>
            <a:lvl6pPr marL="5349011" indent="0">
              <a:buNone/>
              <a:defRPr sz="3744" b="1"/>
            </a:lvl6pPr>
            <a:lvl7pPr marL="6418814" indent="0">
              <a:buNone/>
              <a:defRPr sz="3744" b="1"/>
            </a:lvl7pPr>
            <a:lvl8pPr marL="7488616" indent="0">
              <a:buNone/>
              <a:defRPr sz="3744" b="1"/>
            </a:lvl8pPr>
            <a:lvl9pPr marL="8558418" indent="0">
              <a:buNone/>
              <a:defRPr sz="37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31891" y="11055963"/>
            <a:ext cx="9096225" cy="1626165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30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02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1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6225" y="4357934"/>
            <a:ext cx="10831890" cy="21509383"/>
          </a:xfrm>
        </p:spPr>
        <p:txBody>
          <a:bodyPr/>
          <a:lstStyle>
            <a:lvl1pPr>
              <a:defRPr sz="7488"/>
            </a:lvl1pPr>
            <a:lvl2pPr>
              <a:defRPr sz="6552"/>
            </a:lvl2pPr>
            <a:lvl3pPr>
              <a:defRPr sz="5616"/>
            </a:lvl3pPr>
            <a:lvl4pPr>
              <a:defRPr sz="4680"/>
            </a:lvl4pPr>
            <a:lvl5pPr>
              <a:defRPr sz="4680"/>
            </a:lvl5pPr>
            <a:lvl6pPr>
              <a:defRPr sz="4680"/>
            </a:lvl6pPr>
            <a:lvl7pPr>
              <a:defRPr sz="4680"/>
            </a:lvl7pPr>
            <a:lvl8pPr>
              <a:defRPr sz="4680"/>
            </a:lvl8pPr>
            <a:lvl9pPr>
              <a:defRPr sz="468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36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84" y="2017818"/>
            <a:ext cx="6900872" cy="7062364"/>
          </a:xfrm>
        </p:spPr>
        <p:txBody>
          <a:bodyPr anchor="b"/>
          <a:lstStyle>
            <a:lvl1pPr>
              <a:defRPr sz="7488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6225" y="4357934"/>
            <a:ext cx="10831890" cy="21509383"/>
          </a:xfrm>
        </p:spPr>
        <p:txBody>
          <a:bodyPr anchor="t"/>
          <a:lstStyle>
            <a:lvl1pPr marL="0" indent="0">
              <a:buNone/>
              <a:defRPr sz="7488"/>
            </a:lvl1pPr>
            <a:lvl2pPr marL="1069802" indent="0">
              <a:buNone/>
              <a:defRPr sz="6552"/>
            </a:lvl2pPr>
            <a:lvl3pPr marL="2139605" indent="0">
              <a:buNone/>
              <a:defRPr sz="5616"/>
            </a:lvl3pPr>
            <a:lvl4pPr marL="3209407" indent="0">
              <a:buNone/>
              <a:defRPr sz="4680"/>
            </a:lvl4pPr>
            <a:lvl5pPr marL="4279209" indent="0">
              <a:buNone/>
              <a:defRPr sz="4680"/>
            </a:lvl5pPr>
            <a:lvl6pPr marL="5349011" indent="0">
              <a:buNone/>
              <a:defRPr sz="4680"/>
            </a:lvl6pPr>
            <a:lvl7pPr marL="6418814" indent="0">
              <a:buNone/>
              <a:defRPr sz="4680"/>
            </a:lvl7pPr>
            <a:lvl8pPr marL="7488616" indent="0">
              <a:buNone/>
              <a:defRPr sz="4680"/>
            </a:lvl8pPr>
            <a:lvl9pPr marL="8558418" indent="0">
              <a:buNone/>
              <a:defRPr sz="468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3784" y="9080183"/>
            <a:ext cx="6900872" cy="16822161"/>
          </a:xfrm>
        </p:spPr>
        <p:txBody>
          <a:bodyPr/>
          <a:lstStyle>
            <a:lvl1pPr marL="0" indent="0">
              <a:buNone/>
              <a:defRPr sz="3744"/>
            </a:lvl1pPr>
            <a:lvl2pPr marL="1069802" indent="0">
              <a:buNone/>
              <a:defRPr sz="3276"/>
            </a:lvl2pPr>
            <a:lvl3pPr marL="2139605" indent="0">
              <a:buNone/>
              <a:defRPr sz="2808"/>
            </a:lvl3pPr>
            <a:lvl4pPr marL="3209407" indent="0">
              <a:buNone/>
              <a:defRPr sz="2340"/>
            </a:lvl4pPr>
            <a:lvl5pPr marL="4279209" indent="0">
              <a:buNone/>
              <a:defRPr sz="2340"/>
            </a:lvl5pPr>
            <a:lvl6pPr marL="5349011" indent="0">
              <a:buNone/>
              <a:defRPr sz="2340"/>
            </a:lvl6pPr>
            <a:lvl7pPr marL="6418814" indent="0">
              <a:buNone/>
              <a:defRPr sz="2340"/>
            </a:lvl7pPr>
            <a:lvl8pPr marL="7488616" indent="0">
              <a:buNone/>
              <a:defRPr sz="2340"/>
            </a:lvl8pPr>
            <a:lvl9pPr marL="8558418" indent="0">
              <a:buNone/>
              <a:defRPr sz="234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8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998" y="1611459"/>
            <a:ext cx="18454330" cy="5850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998" y="8057261"/>
            <a:ext cx="18454330" cy="192043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997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D36FB-B847-4286-A94C-9EF18AEC08E9}" type="datetimeFigureOut">
              <a:rPr lang="en-US" smtClean="0"/>
              <a:t>08/25/24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7533" y="28053287"/>
            <a:ext cx="7221260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11155" y="28053287"/>
            <a:ext cx="4814173" cy="16114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BD2E2-69DB-4185-8244-42823215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32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9605" rtl="0" eaLnBrk="1" latinLnBrk="0" hangingPunct="1">
        <a:lnSpc>
          <a:spcPct val="90000"/>
        </a:lnSpc>
        <a:spcBef>
          <a:spcPct val="0"/>
        </a:spcBef>
        <a:buNone/>
        <a:defRPr sz="102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901" indent="-534901" algn="l" defTabSz="213960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2" kern="1200">
          <a:solidFill>
            <a:schemeClr val="tx1"/>
          </a:solidFill>
          <a:latin typeface="+mn-lt"/>
          <a:ea typeface="+mn-ea"/>
          <a:cs typeface="+mn-cs"/>
        </a:defRPr>
      </a:lvl1pPr>
      <a:lvl2pPr marL="160470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6" kern="1200">
          <a:solidFill>
            <a:schemeClr val="tx1"/>
          </a:solidFill>
          <a:latin typeface="+mn-lt"/>
          <a:ea typeface="+mn-ea"/>
          <a:cs typeface="+mn-cs"/>
        </a:defRPr>
      </a:lvl2pPr>
      <a:lvl3pPr marL="2674506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80" kern="1200">
          <a:solidFill>
            <a:schemeClr val="tx1"/>
          </a:solidFill>
          <a:latin typeface="+mn-lt"/>
          <a:ea typeface="+mn-ea"/>
          <a:cs typeface="+mn-cs"/>
        </a:defRPr>
      </a:lvl3pPr>
      <a:lvl4pPr marL="3744308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814110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883913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953715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8023517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9093319" indent="-534901" algn="l" defTabSz="213960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1pPr>
      <a:lvl2pPr marL="1069802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2pPr>
      <a:lvl3pPr marL="2139605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3pPr>
      <a:lvl4pPr marL="3209407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4pPr>
      <a:lvl5pPr marL="4279209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5pPr>
      <a:lvl6pPr marL="5349011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6pPr>
      <a:lvl7pPr marL="6418814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7pPr>
      <a:lvl8pPr marL="7488616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8pPr>
      <a:lvl9pPr marL="8558418" algn="l" defTabSz="2139605" rtl="0" eaLnBrk="1" latinLnBrk="0" hangingPunct="1">
        <a:defRPr sz="42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65760" y="4488343"/>
            <a:ext cx="20665440" cy="3110609"/>
          </a:xfrm>
          <a:prstGeom prst="roundRect">
            <a:avLst>
              <a:gd name="adj" fmla="val 19168"/>
            </a:avLst>
          </a:prstGeom>
          <a:ln>
            <a:solidFill>
              <a:srgbClr val="F22C8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Title (Times New Romans, Bold, 72 </a:t>
            </a:r>
            <a:r>
              <a:rPr lang="en-US" sz="7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First Author’s name, Affiliation, Email (Times New Romans, Bold Italic, 24 </a:t>
            </a:r>
            <a:r>
              <a:rPr lang="en-US" sz="2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Second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Author’s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 (Corresponding Author),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Affiliation, Email</a:t>
            </a:r>
          </a:p>
          <a:p>
            <a:pPr algn="ctr"/>
            <a:r>
              <a:rPr lang="en-US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 </a:t>
            </a:r>
            <a:r>
              <a:rPr lang="en-US" sz="2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Third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Author’s name, Affiliation, 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</a:p>
          <a:p>
            <a:pPr algn="ctr"/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5760" y="7929156"/>
            <a:ext cx="10147300" cy="4424156"/>
          </a:xfrm>
          <a:prstGeom prst="roundRect">
            <a:avLst>
              <a:gd name="adj" fmla="val 8035"/>
            </a:avLst>
          </a:prstGeom>
          <a:ln>
            <a:solidFill>
              <a:srgbClr val="F22C8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Abstract: (Font: Times New Romans, Bold, 32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Text (Font: Times New Romans, 24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authors whose their papers are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accpected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poster presentation are supposed to prepare a poster (in A1 size) that meets the requirement of this template. The files should be submitted to ICCP2024 office within Sep 5</a:t>
            </a:r>
            <a:r>
              <a:rPr lang="en-US" sz="24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2024. ICCP office will print the prepared posters. Adjust the borders of each section for its text. </a:t>
            </a:r>
          </a:p>
          <a:p>
            <a:pPr algn="just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poster must include a summary of the original paper. Only the most important references are needed to be included in the poster. Figures and tables should be located properly in this file. </a:t>
            </a:r>
            <a:endParaRPr lang="en-US" sz="2000" dirty="0">
              <a:cs typeface="B Nazanin" panose="00000400000000000000" pitchFamily="2" charset="-78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65760" y="12830107"/>
            <a:ext cx="10147300" cy="7642294"/>
          </a:xfrm>
          <a:prstGeom prst="roundRect">
            <a:avLst>
              <a:gd name="adj" fmla="val 3528"/>
            </a:avLst>
          </a:prstGeom>
          <a:ln>
            <a:solidFill>
              <a:srgbClr val="F22C8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Introduction:</a:t>
            </a: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(Font: Times New Romans,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365760" y="20949196"/>
            <a:ext cx="10147300" cy="8438605"/>
          </a:xfrm>
          <a:prstGeom prst="roundRect">
            <a:avLst>
              <a:gd name="adj" fmla="val 3894"/>
            </a:avLst>
          </a:prstGeom>
          <a:ln>
            <a:solidFill>
              <a:srgbClr val="F22C8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(Font: Times New Romans, 24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0883900" y="7929155"/>
            <a:ext cx="10147300" cy="10943045"/>
          </a:xfrm>
          <a:prstGeom prst="roundRect">
            <a:avLst>
              <a:gd name="adj" fmla="val 3357"/>
            </a:avLst>
          </a:prstGeom>
          <a:ln>
            <a:solidFill>
              <a:srgbClr val="F22C8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(Font: Times New Romans, 24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0883900" y="19202401"/>
            <a:ext cx="10147300" cy="5130800"/>
          </a:xfrm>
          <a:prstGeom prst="roundRect">
            <a:avLst>
              <a:gd name="adj" fmla="val 9312"/>
            </a:avLst>
          </a:prstGeom>
          <a:ln>
            <a:solidFill>
              <a:srgbClr val="F22C8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Conclusion: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(Font: Times New Romans, 24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883900" y="24663403"/>
            <a:ext cx="10147300" cy="4724398"/>
          </a:xfrm>
          <a:prstGeom prst="roundRect">
            <a:avLst>
              <a:gd name="adj" fmla="val 9312"/>
            </a:avLst>
          </a:prstGeom>
          <a:ln>
            <a:solidFill>
              <a:srgbClr val="F22C8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References:</a:t>
            </a:r>
            <a:endParaRPr lang="en-US" sz="3200" b="1" dirty="0" smtClean="0">
              <a:cs typeface="B Nazanin" panose="00000400000000000000" pitchFamily="2" charset="-78"/>
            </a:endParaRPr>
          </a:p>
          <a:p>
            <a:pPr marL="292100" indent="-2921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fa-I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Shomali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</a:t>
            </a:r>
            <a:r>
              <a:rPr lang="fa-I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Kovács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</a:t>
            </a:r>
            <a:r>
              <a:rPr lang="fa-I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</a:t>
            </a:r>
            <a:r>
              <a:rPr lang="fa-I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fa-I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Kudinov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</a:t>
            </a:r>
            <a:r>
              <a:rPr lang="fa-I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Ghazanfarian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“Recent progresses and future directions of lagging heat models in thermodynamics and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bioheat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transfer”, Continuum Mechanics and Thermodynamics, 34 (2022) 637-679</a:t>
            </a:r>
          </a:p>
          <a:p>
            <a:pPr marL="292100" indent="-292100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[2]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NSPE Code of Ethics for Engineers, National Society of Professional Engineers, 2019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" y="-1"/>
            <a:ext cx="21454036" cy="429768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65760" y="3808236"/>
            <a:ext cx="36728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Paper Code: XXXX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5599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300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Hesam</dc:creator>
  <cp:lastModifiedBy>Hesam</cp:lastModifiedBy>
  <cp:revision>18</cp:revision>
  <cp:lastPrinted>2024-08-24T08:03:58Z</cp:lastPrinted>
  <dcterms:created xsi:type="dcterms:W3CDTF">2024-08-19T02:37:46Z</dcterms:created>
  <dcterms:modified xsi:type="dcterms:W3CDTF">2024-08-25T18:34:37Z</dcterms:modified>
</cp:coreProperties>
</file>